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7772400" cy="1005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0"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C0E"/>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3" d="100"/>
          <a:sy n="73" d="100"/>
        </p:scale>
        <p:origin x="3048" y="66"/>
      </p:cViewPr>
      <p:guideLst>
        <p:guide orient="horz" pos="2930"/>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39E61-A4C2-40CF-9B46-8FC0D0C26802}" type="datetimeFigureOut">
              <a:rPr lang="en-CA" smtClean="0"/>
              <a:t>2025-09-06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263990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9E61-A4C2-40CF-9B46-8FC0D0C26802}" type="datetimeFigureOut">
              <a:rPr lang="en-CA" smtClean="0"/>
              <a:t>2025-09-06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403462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9E61-A4C2-40CF-9B46-8FC0D0C26802}" type="datetimeFigureOut">
              <a:rPr lang="en-CA" smtClean="0"/>
              <a:t>2025-09-06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195923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9E61-A4C2-40CF-9B46-8FC0D0C26802}" type="datetimeFigureOut">
              <a:rPr lang="en-CA" smtClean="0"/>
              <a:t>2025-09-06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26903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39E61-A4C2-40CF-9B46-8FC0D0C26802}" type="datetimeFigureOut">
              <a:rPr lang="en-CA" smtClean="0"/>
              <a:t>2025-09-06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348916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39E61-A4C2-40CF-9B46-8FC0D0C26802}" type="datetimeFigureOut">
              <a:rPr lang="en-CA" smtClean="0"/>
              <a:t>2025-09-06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307665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39E61-A4C2-40CF-9B46-8FC0D0C26802}" type="datetimeFigureOut">
              <a:rPr lang="en-CA" smtClean="0"/>
              <a:t>2025-09-06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12142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39E61-A4C2-40CF-9B46-8FC0D0C26802}" type="datetimeFigureOut">
              <a:rPr lang="en-CA" smtClean="0"/>
              <a:t>2025-09-06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407029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39E61-A4C2-40CF-9B46-8FC0D0C26802}" type="datetimeFigureOut">
              <a:rPr lang="en-CA" smtClean="0"/>
              <a:t>2025-09-06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255107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8139E61-A4C2-40CF-9B46-8FC0D0C26802}" type="datetimeFigureOut">
              <a:rPr lang="en-CA" smtClean="0"/>
              <a:t>2025-09-06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386074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8139E61-A4C2-40CF-9B46-8FC0D0C26802}" type="datetimeFigureOut">
              <a:rPr lang="en-CA" smtClean="0"/>
              <a:t>2025-09-06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09B024-6AA4-4098-B81A-0CD5EA7B6ABE}" type="slidenum">
              <a:rPr lang="en-CA" smtClean="0"/>
              <a:t>‹#›</a:t>
            </a:fld>
            <a:endParaRPr lang="en-CA"/>
          </a:p>
        </p:txBody>
      </p:sp>
    </p:spTree>
    <p:extLst>
      <p:ext uri="{BB962C8B-B14F-4D97-AF65-F5344CB8AC3E}">
        <p14:creationId xmlns:p14="http://schemas.microsoft.com/office/powerpoint/2010/main" val="331770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8139E61-A4C2-40CF-9B46-8FC0D0C26802}" type="datetimeFigureOut">
              <a:rPr lang="en-CA" smtClean="0"/>
              <a:t>2025-09-06</a:t>
            </a:fld>
            <a:endParaRPr lang="en-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E09B024-6AA4-4098-B81A-0CD5EA7B6ABE}" type="slidenum">
              <a:rPr lang="en-CA" smtClean="0"/>
              <a:t>‹#›</a:t>
            </a:fld>
            <a:endParaRPr lang="en-CA"/>
          </a:p>
        </p:txBody>
      </p:sp>
    </p:spTree>
    <p:extLst>
      <p:ext uri="{BB962C8B-B14F-4D97-AF65-F5344CB8AC3E}">
        <p14:creationId xmlns:p14="http://schemas.microsoft.com/office/powerpoint/2010/main" val="4237838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cinergycoaching.com/" TargetMode="External"/><Relationship Id="rId4" Type="http://schemas.openxmlformats.org/officeDocument/2006/relationships/hyperlink" Target="mailto:cinnie@cinergycoaching.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1BC4C26-83A3-7857-9D2B-00BCCA3C5731}"/>
              </a:ext>
            </a:extLst>
          </p:cNvPr>
          <p:cNvGraphicFramePr>
            <a:graphicFrameLocks noGrp="1"/>
          </p:cNvGraphicFramePr>
          <p:nvPr>
            <p:extLst>
              <p:ext uri="{D42A27DB-BD31-4B8C-83A1-F6EECF244321}">
                <p14:modId xmlns:p14="http://schemas.microsoft.com/office/powerpoint/2010/main" val="2981586331"/>
              </p:ext>
            </p:extLst>
          </p:nvPr>
        </p:nvGraphicFramePr>
        <p:xfrm>
          <a:off x="170774" y="3413333"/>
          <a:ext cx="7366508" cy="25269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83254">
                  <a:extLst>
                    <a:ext uri="{9D8B030D-6E8A-4147-A177-3AD203B41FA5}">
                      <a16:colId xmlns:a16="http://schemas.microsoft.com/office/drawing/2014/main" val="3743868898"/>
                    </a:ext>
                  </a:extLst>
                </a:gridCol>
                <a:gridCol w="3683254">
                  <a:extLst>
                    <a:ext uri="{9D8B030D-6E8A-4147-A177-3AD203B41FA5}">
                      <a16:colId xmlns:a16="http://schemas.microsoft.com/office/drawing/2014/main" val="1099237680"/>
                    </a:ext>
                  </a:extLst>
                </a:gridCol>
              </a:tblGrid>
              <a:tr h="487996">
                <a:tc gridSpan="2">
                  <a:txBody>
                    <a:bodyPr/>
                    <a:lstStyle/>
                    <a:p>
                      <a:pPr algn="ctr"/>
                      <a:r>
                        <a:rPr lang="en-US" sz="1400" i="0" kern="1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When you enroll in the CINERGY® Conflict Management Coaching workshop  you can expect to:</a:t>
                      </a:r>
                      <a:endParaRPr lang="en-CA" sz="1400" i="0" dirty="0">
                        <a:effectLst>
                          <a:outerShdw blurRad="38100" dist="38100" dir="2700000" algn="tl">
                            <a:srgbClr val="000000">
                              <a:alpha val="43137"/>
                            </a:srgbClr>
                          </a:outerShdw>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hMerge="1">
                  <a:txBody>
                    <a:bodyPr/>
                    <a:lstStyle/>
                    <a:p>
                      <a:pPr algn="ctr"/>
                      <a:endParaRPr lang="en-CA" sz="1600" i="0" dirty="0">
                        <a:effectLst>
                          <a:outerShdw blurRad="38100" dist="38100" dir="2700000" algn="tl">
                            <a:srgbClr val="000000">
                              <a:alpha val="43137"/>
                            </a:srgbClr>
                          </a:outerShdw>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extLst>
                  <a:ext uri="{0D108BD9-81ED-4DB2-BD59-A6C34878D82A}">
                    <a16:rowId xmlns:a16="http://schemas.microsoft.com/office/drawing/2014/main" val="1690099218"/>
                  </a:ext>
                </a:extLst>
              </a:tr>
              <a:tr h="2038975">
                <a:tc>
                  <a:txBody>
                    <a:bodyPr/>
                    <a:lstStyle/>
                    <a:p>
                      <a:pPr marL="285750" marR="0" lvl="0" indent="-285750">
                        <a:lnSpc>
                          <a:spcPct val="112000"/>
                        </a:lnSpc>
                        <a:spcBef>
                          <a:spcPts val="0"/>
                        </a:spcBef>
                        <a:spcAft>
                          <a:spcPts val="0"/>
                        </a:spcAft>
                        <a:buFont typeface="Wingdings" panose="05000000000000000000" pitchFamily="2" charset="2"/>
                        <a:buChar char="ü"/>
                      </a:pPr>
                      <a:r>
                        <a:rPr lang="en-US" sz="1150" kern="100" dirty="0">
                          <a:effectLst/>
                        </a:rPr>
                        <a:t>learn the coaching, conflict management and neuroscience pillars of the unique </a:t>
                      </a:r>
                      <a:r>
                        <a:rPr lang="en-CA" sz="1150" kern="100" dirty="0">
                          <a:effectLst/>
                        </a:rPr>
                        <a:t>CINERGY® </a:t>
                      </a:r>
                      <a:r>
                        <a:rPr lang="en-US" sz="1150" kern="100" dirty="0">
                          <a:effectLst/>
                        </a:rPr>
                        <a:t>model; </a:t>
                      </a:r>
                      <a:endParaRPr lang="en-CA" sz="1150" kern="100" dirty="0">
                        <a:effectLst/>
                      </a:endParaRPr>
                    </a:p>
                    <a:p>
                      <a:pPr marL="285750" marR="0" lvl="0" indent="-285750">
                        <a:lnSpc>
                          <a:spcPct val="112000"/>
                        </a:lnSpc>
                        <a:spcBef>
                          <a:spcPts val="1200"/>
                        </a:spcBef>
                        <a:spcAft>
                          <a:spcPts val="0"/>
                        </a:spcAft>
                        <a:buFont typeface="Wingdings" panose="05000000000000000000" pitchFamily="2" charset="2"/>
                        <a:buChar char="ü"/>
                      </a:pPr>
                      <a:r>
                        <a:rPr lang="en-US" sz="1150" kern="100" dirty="0">
                          <a:effectLst/>
                        </a:rPr>
                        <a:t>gain the knowledge and skills to add conflict management coaching to your toolbox;</a:t>
                      </a:r>
                    </a:p>
                    <a:p>
                      <a:pPr marL="285750" marR="0" lvl="0" indent="-285750">
                        <a:lnSpc>
                          <a:spcPct val="112000"/>
                        </a:lnSpc>
                        <a:spcBef>
                          <a:spcPts val="1200"/>
                        </a:spcBef>
                        <a:spcAft>
                          <a:spcPts val="0"/>
                        </a:spcAft>
                        <a:buFont typeface="Wingdings" panose="05000000000000000000" pitchFamily="2" charset="2"/>
                        <a:buChar char="ü"/>
                      </a:pPr>
                      <a:r>
                        <a:rPr lang="en-US" sz="1150" kern="100" dirty="0">
                          <a:effectLst/>
                        </a:rPr>
                        <a:t>learn the unique 7 step CINERGY® model of conflict management coaching that methodically guides recipients to gain the insights and perspectives to help them take action and reach their goals</a:t>
                      </a:r>
                      <a:r>
                        <a:rPr lang="en-CA" sz="1150" kern="100" dirty="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85750" marR="0" lvl="0" indent="-285750">
                        <a:lnSpc>
                          <a:spcPct val="112000"/>
                        </a:lnSpc>
                        <a:spcBef>
                          <a:spcPts val="600"/>
                        </a:spcBef>
                        <a:spcAft>
                          <a:spcPts val="0"/>
                        </a:spcAft>
                        <a:buFont typeface="Wingdings" panose="05000000000000000000" pitchFamily="2" charset="2"/>
                        <a:buChar char="ü"/>
                      </a:pPr>
                      <a:r>
                        <a:rPr lang="en-CA" sz="1150" kern="100" dirty="0">
                          <a:effectLst/>
                        </a:rPr>
                        <a:t>discover the transformative impact of conflict management coaching in both personal and professional contexts;</a:t>
                      </a:r>
                    </a:p>
                    <a:p>
                      <a:pPr marL="285750" marR="0" lvl="0" indent="-285750">
                        <a:lnSpc>
                          <a:spcPct val="112000"/>
                        </a:lnSpc>
                        <a:spcBef>
                          <a:spcPts val="100"/>
                        </a:spcBef>
                        <a:spcAft>
                          <a:spcPts val="0"/>
                        </a:spcAft>
                        <a:buFont typeface="Wingdings" panose="05000000000000000000" pitchFamily="2" charset="2"/>
                        <a:buChar char="ü"/>
                      </a:pPr>
                      <a:r>
                        <a:rPr lang="en-CA" sz="1150" kern="100" dirty="0">
                          <a:effectLst/>
                        </a:rPr>
                        <a:t>differentiate conflict management coaching from other modalities and dispute resolution techniques, while gaining an understanding of its unique strengths and applications; and</a:t>
                      </a:r>
                    </a:p>
                    <a:p>
                      <a:pPr marL="285750" marR="0" lvl="0" indent="-285750">
                        <a:lnSpc>
                          <a:spcPct val="112000"/>
                        </a:lnSpc>
                        <a:spcBef>
                          <a:spcPts val="100"/>
                        </a:spcBef>
                        <a:spcAft>
                          <a:spcPts val="0"/>
                        </a:spcAft>
                        <a:buFont typeface="Wingdings" panose="05000000000000000000" pitchFamily="2" charset="2"/>
                        <a:buChar char="ü"/>
                      </a:pPr>
                      <a:r>
                        <a:rPr lang="en-US" sz="1150" kern="100" dirty="0">
                          <a:effectLst/>
                        </a:rPr>
                        <a:t>consider logistics, marketing ideas and other practical tips for providing this process </a:t>
                      </a:r>
                      <a:endParaRPr lang="en-CA" sz="1150" kern="100" dirty="0">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498793452"/>
                  </a:ext>
                </a:extLst>
              </a:tr>
            </a:tbl>
          </a:graphicData>
        </a:graphic>
      </p:graphicFrame>
      <p:sp>
        <p:nvSpPr>
          <p:cNvPr id="11" name="TextBox 10">
            <a:extLst>
              <a:ext uri="{FF2B5EF4-FFF2-40B4-BE49-F238E27FC236}">
                <a16:creationId xmlns:a16="http://schemas.microsoft.com/office/drawing/2014/main" id="{11A0C237-BBBD-A19F-5C25-FC7CE9B0D3A1}"/>
              </a:ext>
            </a:extLst>
          </p:cNvPr>
          <p:cNvSpPr txBox="1"/>
          <p:nvPr/>
        </p:nvSpPr>
        <p:spPr>
          <a:xfrm>
            <a:off x="71505" y="217135"/>
            <a:ext cx="4957695" cy="954107"/>
          </a:xfrm>
          <a:prstGeom prst="rect">
            <a:avLst/>
          </a:prstGeom>
          <a:noFill/>
          <a:ln>
            <a:noFill/>
          </a:ln>
        </p:spPr>
        <p:txBody>
          <a:bodyPr wrap="square" rtlCol="0">
            <a:spAutoFit/>
          </a:bodyPr>
          <a:lstStyle/>
          <a:p>
            <a:r>
              <a:rPr lang="en-US" sz="2800" b="1" dirty="0">
                <a:solidFill>
                  <a:srgbClr val="A94C0E"/>
                </a:solidFill>
                <a:ea typeface="Cambria" panose="02040503050406030204" pitchFamily="18" charset="0"/>
              </a:rPr>
              <a:t>CINERGY® Conflict Management </a:t>
            </a:r>
          </a:p>
          <a:p>
            <a:r>
              <a:rPr lang="en-US" sz="2800" b="1" dirty="0">
                <a:solidFill>
                  <a:srgbClr val="A94C0E"/>
                </a:solidFill>
                <a:ea typeface="Cambria" panose="02040503050406030204" pitchFamily="18" charset="0"/>
              </a:rPr>
              <a:t>Coaching Workshop</a:t>
            </a:r>
          </a:p>
        </p:txBody>
      </p:sp>
      <p:graphicFrame>
        <p:nvGraphicFramePr>
          <p:cNvPr id="17" name="Table 16">
            <a:extLst>
              <a:ext uri="{FF2B5EF4-FFF2-40B4-BE49-F238E27FC236}">
                <a16:creationId xmlns:a16="http://schemas.microsoft.com/office/drawing/2014/main" id="{A311FF14-C264-CC5F-D7A7-C44F70792D95}"/>
              </a:ext>
            </a:extLst>
          </p:cNvPr>
          <p:cNvGraphicFramePr>
            <a:graphicFrameLocks noGrp="1"/>
          </p:cNvGraphicFramePr>
          <p:nvPr>
            <p:extLst>
              <p:ext uri="{D42A27DB-BD31-4B8C-83A1-F6EECF244321}">
                <p14:modId xmlns:p14="http://schemas.microsoft.com/office/powerpoint/2010/main" val="202109487"/>
              </p:ext>
            </p:extLst>
          </p:nvPr>
        </p:nvGraphicFramePr>
        <p:xfrm>
          <a:off x="258154" y="6102630"/>
          <a:ext cx="3440934" cy="3574769"/>
        </p:xfrm>
        <a:graphic>
          <a:graphicData uri="http://schemas.openxmlformats.org/drawingml/2006/table">
            <a:tbl>
              <a:tblPr firstRow="1" bandRow="1">
                <a:tableStyleId>{21E4AEA4-8DFA-4A89-87EB-49C32662AFE0}</a:tableStyleId>
              </a:tblPr>
              <a:tblGrid>
                <a:gridCol w="1342046">
                  <a:extLst>
                    <a:ext uri="{9D8B030D-6E8A-4147-A177-3AD203B41FA5}">
                      <a16:colId xmlns:a16="http://schemas.microsoft.com/office/drawing/2014/main" val="1413449463"/>
                    </a:ext>
                  </a:extLst>
                </a:gridCol>
                <a:gridCol w="2098888">
                  <a:extLst>
                    <a:ext uri="{9D8B030D-6E8A-4147-A177-3AD203B41FA5}">
                      <a16:colId xmlns:a16="http://schemas.microsoft.com/office/drawing/2014/main" val="2474022082"/>
                    </a:ext>
                  </a:extLst>
                </a:gridCol>
              </a:tblGrid>
              <a:tr h="3574769">
                <a:tc>
                  <a:txBody>
                    <a:bodyPr/>
                    <a:lstStyle/>
                    <a:p>
                      <a:pPr algn="r"/>
                      <a:r>
                        <a:rPr lang="en-US" sz="1600" dirty="0">
                          <a:effectLst>
                            <a:outerShdw blurRad="38100" dist="38100" dir="2700000" algn="tl">
                              <a:srgbClr val="000000">
                                <a:alpha val="43137"/>
                              </a:srgbClr>
                            </a:outerShdw>
                          </a:effectLst>
                        </a:rPr>
                        <a:t>What is Conflict Management Coaching?</a:t>
                      </a:r>
                      <a:endParaRPr lang="en-CA" sz="1600" dirty="0">
                        <a:effectLst>
                          <a:outerShdw blurRad="38100" dist="38100" dir="2700000" algn="tl">
                            <a:srgbClr val="000000">
                              <a:alpha val="43137"/>
                            </a:srgbClr>
                          </a:outerShdw>
                        </a:effectLst>
                      </a:endParaRPr>
                    </a:p>
                  </a:txBody>
                  <a:tcPr anchor="ctr" anchorCtr="1">
                    <a:solidFill>
                      <a:schemeClr val="accent2">
                        <a:lumMod val="75000"/>
                      </a:schemeClr>
                    </a:solidFill>
                  </a:tcPr>
                </a:tc>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100" b="0" dirty="0">
                          <a:solidFill>
                            <a:schemeClr val="tx1"/>
                          </a:solidFill>
                        </a:rPr>
                        <a:t>Conflict management coaching, also known as conflict coaching, is a specialized niche in the field of coaching and conflict management.  </a:t>
                      </a:r>
                    </a:p>
                    <a:p>
                      <a:pPr marL="0" marR="0" lvl="0" indent="0" algn="l" defTabSz="777240" rtl="0" eaLnBrk="1" fontAlgn="auto" latinLnBrk="0" hangingPunct="1">
                        <a:lnSpc>
                          <a:spcPct val="100000"/>
                        </a:lnSpc>
                        <a:spcBef>
                          <a:spcPts val="600"/>
                        </a:spcBef>
                        <a:spcAft>
                          <a:spcPts val="600"/>
                        </a:spcAft>
                        <a:buClrTx/>
                        <a:buSzTx/>
                        <a:buFontTx/>
                        <a:buNone/>
                        <a:tabLst/>
                        <a:defRPr/>
                      </a:pPr>
                      <a:r>
                        <a:rPr lang="en-US" sz="1100" b="0" dirty="0">
                          <a:solidFill>
                            <a:schemeClr val="tx1"/>
                          </a:solidFill>
                        </a:rPr>
                        <a:t>It is a process in which a trained coach assists people on a one-on-one basis to effectively manage their interpersonal disputes and enhance their conflict management skills.  </a:t>
                      </a:r>
                    </a:p>
                    <a:p>
                      <a:pPr marL="0" marR="0" lvl="0" indent="0" algn="l" defTabSz="777240" rtl="0" eaLnBrk="1" fontAlgn="auto" latinLnBrk="0" hangingPunct="1">
                        <a:lnSpc>
                          <a:spcPct val="100000"/>
                        </a:lnSpc>
                        <a:spcBef>
                          <a:spcPts val="600"/>
                        </a:spcBef>
                        <a:spcAft>
                          <a:spcPts val="600"/>
                        </a:spcAft>
                        <a:buClrTx/>
                        <a:buSzTx/>
                        <a:buFontTx/>
                        <a:buNone/>
                        <a:tabLst/>
                        <a:defRPr/>
                      </a:pPr>
                      <a:r>
                        <a:rPr lang="en-US" sz="1100" b="0" dirty="0">
                          <a:solidFill>
                            <a:schemeClr val="tx1"/>
                          </a:solidFill>
                        </a:rPr>
                        <a:t>This technique may also be used to coach people to  more  confidently  and  effectively  participate  in  mediation,  negotiation  and other dispute resolution techniques.</a:t>
                      </a:r>
                    </a:p>
                  </a:txBody>
                  <a:tcPr anchor="ctr">
                    <a:solidFill>
                      <a:schemeClr val="accent2">
                        <a:lumMod val="20000"/>
                        <a:lumOff val="80000"/>
                      </a:schemeClr>
                    </a:solidFill>
                  </a:tcPr>
                </a:tc>
                <a:extLst>
                  <a:ext uri="{0D108BD9-81ED-4DB2-BD59-A6C34878D82A}">
                    <a16:rowId xmlns:a16="http://schemas.microsoft.com/office/drawing/2014/main" val="1497910917"/>
                  </a:ext>
                </a:extLst>
              </a:tr>
            </a:tbl>
          </a:graphicData>
        </a:graphic>
      </p:graphicFrame>
      <p:pic>
        <p:nvPicPr>
          <p:cNvPr id="3" name="Picture 2">
            <a:extLst>
              <a:ext uri="{FF2B5EF4-FFF2-40B4-BE49-F238E27FC236}">
                <a16:creationId xmlns:a16="http://schemas.microsoft.com/office/drawing/2014/main" id="{BAFF9900-2B99-4C5B-8FF5-6A3777FD915E}"/>
              </a:ext>
            </a:extLst>
          </p:cNvPr>
          <p:cNvPicPr>
            <a:picLocks noChangeAspect="1"/>
          </p:cNvPicPr>
          <p:nvPr/>
        </p:nvPicPr>
        <p:blipFill>
          <a:blip r:embed="rId2"/>
          <a:stretch>
            <a:fillRect/>
          </a:stretch>
        </p:blipFill>
        <p:spPr>
          <a:xfrm>
            <a:off x="5029200" y="608471"/>
            <a:ext cx="2554773" cy="389627"/>
          </a:xfrm>
          <a:prstGeom prst="rect">
            <a:avLst/>
          </a:prstGeom>
          <a:ln>
            <a:noFill/>
          </a:ln>
        </p:spPr>
      </p:pic>
      <p:graphicFrame>
        <p:nvGraphicFramePr>
          <p:cNvPr id="15" name="Table 14">
            <a:extLst>
              <a:ext uri="{FF2B5EF4-FFF2-40B4-BE49-F238E27FC236}">
                <a16:creationId xmlns:a16="http://schemas.microsoft.com/office/drawing/2014/main" id="{168CF3BC-6FBD-470B-E3D8-5E38997F09D6}"/>
              </a:ext>
            </a:extLst>
          </p:cNvPr>
          <p:cNvGraphicFramePr>
            <a:graphicFrameLocks noGrp="1"/>
          </p:cNvGraphicFramePr>
          <p:nvPr>
            <p:extLst>
              <p:ext uri="{D42A27DB-BD31-4B8C-83A1-F6EECF244321}">
                <p14:modId xmlns:p14="http://schemas.microsoft.com/office/powerpoint/2010/main" val="1262462712"/>
              </p:ext>
            </p:extLst>
          </p:nvPr>
        </p:nvGraphicFramePr>
        <p:xfrm>
          <a:off x="3886200" y="6102632"/>
          <a:ext cx="3628046" cy="1212567"/>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3628046">
                  <a:extLst>
                    <a:ext uri="{9D8B030D-6E8A-4147-A177-3AD203B41FA5}">
                      <a16:colId xmlns:a16="http://schemas.microsoft.com/office/drawing/2014/main" val="2031054560"/>
                    </a:ext>
                  </a:extLst>
                </a:gridCol>
              </a:tblGrid>
              <a:tr h="334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00" dirty="0">
                          <a:effectLst>
                            <a:outerShdw blurRad="38100" dist="38100" dir="2700000" algn="tl">
                              <a:srgbClr val="000000">
                                <a:alpha val="43137"/>
                              </a:srgbClr>
                            </a:outerShdw>
                          </a:effectLst>
                        </a:rPr>
                        <a:t>Methods Used in the Workshop</a:t>
                      </a:r>
                      <a:endParaRPr lang="en-CA" sz="14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chemeClr val="accent2">
                        <a:lumMod val="75000"/>
                      </a:schemeClr>
                    </a:solidFill>
                  </a:tcPr>
                </a:tc>
                <a:extLst>
                  <a:ext uri="{0D108BD9-81ED-4DB2-BD59-A6C34878D82A}">
                    <a16:rowId xmlns:a16="http://schemas.microsoft.com/office/drawing/2014/main" val="1988386198"/>
                  </a:ext>
                </a:extLst>
              </a:tr>
              <a:tr h="878497">
                <a:tc>
                  <a:txBody>
                    <a:bodyPr/>
                    <a:lstStyle/>
                    <a:p>
                      <a:pPr marL="171450" marR="0" lvl="0" indent="-171450">
                        <a:lnSpc>
                          <a:spcPct val="112000"/>
                        </a:lnSpc>
                        <a:spcBef>
                          <a:spcPts val="0"/>
                        </a:spcBef>
                        <a:spcAft>
                          <a:spcPts val="0"/>
                        </a:spcAft>
                        <a:buFont typeface="Wingdings" panose="05000000000000000000" pitchFamily="2" charset="2"/>
                        <a:buChar char="ü"/>
                      </a:pPr>
                      <a:r>
                        <a:rPr lang="en-US" sz="1200" b="0" kern="100" dirty="0">
                          <a:solidFill>
                            <a:schemeClr val="tx1"/>
                          </a:solidFill>
                          <a:effectLst/>
                        </a:rPr>
                        <a:t>Through practices, demonstrations, self-reflection and discussion, participants develop and practice conflict management coaching techniques and skills.</a:t>
                      </a:r>
                    </a:p>
                  </a:txBody>
                  <a:tcPr anchor="ctr">
                    <a:lnT w="38100" cmpd="sng">
                      <a:noFill/>
                    </a:lnT>
                    <a:solidFill>
                      <a:schemeClr val="accent2">
                        <a:lumMod val="20000"/>
                        <a:lumOff val="80000"/>
                      </a:schemeClr>
                    </a:solidFill>
                  </a:tcPr>
                </a:tc>
                <a:extLst>
                  <a:ext uri="{0D108BD9-81ED-4DB2-BD59-A6C34878D82A}">
                    <a16:rowId xmlns:a16="http://schemas.microsoft.com/office/drawing/2014/main" val="3292730243"/>
                  </a:ext>
                </a:extLst>
              </a:tr>
            </a:tbl>
          </a:graphicData>
        </a:graphic>
      </p:graphicFrame>
      <p:sp>
        <p:nvSpPr>
          <p:cNvPr id="8" name="TextBox 7">
            <a:extLst>
              <a:ext uri="{FF2B5EF4-FFF2-40B4-BE49-F238E27FC236}">
                <a16:creationId xmlns:a16="http://schemas.microsoft.com/office/drawing/2014/main" id="{6003176C-CD55-AF50-10D7-BEDA03A8FB5C}"/>
              </a:ext>
            </a:extLst>
          </p:cNvPr>
          <p:cNvSpPr txBox="1"/>
          <p:nvPr/>
        </p:nvSpPr>
        <p:spPr>
          <a:xfrm>
            <a:off x="2620927" y="1395882"/>
            <a:ext cx="4893319" cy="323493"/>
          </a:xfrm>
          <a:prstGeom prst="roundRect">
            <a:avLst/>
          </a:prstGeom>
          <a:solidFill>
            <a:schemeClr val="accent2">
              <a:lumMod val="75000"/>
            </a:schemeClr>
          </a:solidFill>
        </p:spPr>
        <p:txBody>
          <a:bodyPr wrap="square" rtlCol="0">
            <a:spAutoFit/>
          </a:bodyPr>
          <a:lstStyle/>
          <a:p>
            <a:pPr algn="ctr"/>
            <a:r>
              <a:rPr lang="en-US" sz="1300" b="1" dirty="0">
                <a:solidFill>
                  <a:schemeClr val="bg1"/>
                </a:solidFill>
                <a:effectLst>
                  <a:outerShdw blurRad="38100" dist="38100" dir="2700000" algn="tl">
                    <a:srgbClr val="000000">
                      <a:alpha val="43137"/>
                    </a:srgbClr>
                  </a:outerShdw>
                </a:effectLst>
                <a:ea typeface="Cambria" panose="02040503050406030204" pitchFamily="18" charset="0"/>
              </a:rPr>
              <a:t>providing a well-researched and highly effective coaching process </a:t>
            </a:r>
            <a:endParaRPr lang="en-CA" sz="1300" b="1" dirty="0">
              <a:solidFill>
                <a:schemeClr val="bg1"/>
              </a:solidFill>
              <a:effectLst>
                <a:outerShdw blurRad="38100" dist="38100" dir="2700000" algn="tl">
                  <a:srgbClr val="000000">
                    <a:alpha val="43137"/>
                  </a:srgbClr>
                </a:outerShdw>
              </a:effectLst>
              <a:ea typeface="Cambria" panose="02040503050406030204" pitchFamily="18" charset="0"/>
            </a:endParaRPr>
          </a:p>
        </p:txBody>
      </p:sp>
      <p:pic>
        <p:nvPicPr>
          <p:cNvPr id="7" name="Picture 6">
            <a:extLst>
              <a:ext uri="{FF2B5EF4-FFF2-40B4-BE49-F238E27FC236}">
                <a16:creationId xmlns:a16="http://schemas.microsoft.com/office/drawing/2014/main" id="{2AFF6F7A-E5FC-66AE-8965-FF1541F64AB9}"/>
              </a:ext>
            </a:extLst>
          </p:cNvPr>
          <p:cNvPicPr>
            <a:picLocks noChangeAspect="1"/>
          </p:cNvPicPr>
          <p:nvPr/>
        </p:nvPicPr>
        <p:blipFill>
          <a:blip r:embed="rId3"/>
          <a:stretch>
            <a:fillRect/>
          </a:stretch>
        </p:blipFill>
        <p:spPr>
          <a:xfrm>
            <a:off x="99597" y="1341873"/>
            <a:ext cx="2535902" cy="1868561"/>
          </a:xfrm>
          <a:prstGeom prst="rect">
            <a:avLst/>
          </a:prstGeom>
          <a:effectLst>
            <a:softEdge rad="127000"/>
          </a:effectLst>
        </p:spPr>
      </p:pic>
      <p:sp>
        <p:nvSpPr>
          <p:cNvPr id="10" name="TextBox 9">
            <a:extLst>
              <a:ext uri="{FF2B5EF4-FFF2-40B4-BE49-F238E27FC236}">
                <a16:creationId xmlns:a16="http://schemas.microsoft.com/office/drawing/2014/main" id="{463965AB-C21F-CE1A-0385-20447E1ACA48}"/>
              </a:ext>
            </a:extLst>
          </p:cNvPr>
          <p:cNvSpPr txBox="1"/>
          <p:nvPr/>
        </p:nvSpPr>
        <p:spPr>
          <a:xfrm>
            <a:off x="3863165" y="8800441"/>
            <a:ext cx="3651081" cy="938719"/>
          </a:xfrm>
          <a:prstGeom prst="rect">
            <a:avLst/>
          </a:prstGeom>
          <a:noFill/>
        </p:spPr>
        <p:txBody>
          <a:bodyPr wrap="square" rtlCol="0">
            <a:spAutoFit/>
          </a:bodyPr>
          <a:lstStyle/>
          <a:p>
            <a:pPr algn="just"/>
            <a:r>
              <a:rPr lang="en-US" sz="1100" dirty="0"/>
              <a:t>Following the Conflict Management Coaching Workshop, participants who complete the workshop may choose to receive a free monthly newsletter called “CINERGEMS” and attend a ‘teletalk’ on conflict management coaching practice topics held monthly by CINERGY® at no cost.</a:t>
            </a:r>
            <a:endParaRPr lang="en-CA" sz="1100" dirty="0"/>
          </a:p>
        </p:txBody>
      </p:sp>
      <p:graphicFrame>
        <p:nvGraphicFramePr>
          <p:cNvPr id="12" name="Table 11">
            <a:extLst>
              <a:ext uri="{FF2B5EF4-FFF2-40B4-BE49-F238E27FC236}">
                <a16:creationId xmlns:a16="http://schemas.microsoft.com/office/drawing/2014/main" id="{37E109C2-D76D-36B2-0EA4-2FC497797E49}"/>
              </a:ext>
            </a:extLst>
          </p:cNvPr>
          <p:cNvGraphicFramePr>
            <a:graphicFrameLocks noGrp="1"/>
          </p:cNvGraphicFramePr>
          <p:nvPr>
            <p:extLst>
              <p:ext uri="{D42A27DB-BD31-4B8C-83A1-F6EECF244321}">
                <p14:modId xmlns:p14="http://schemas.microsoft.com/office/powerpoint/2010/main" val="3938947342"/>
              </p:ext>
            </p:extLst>
          </p:nvPr>
        </p:nvGraphicFramePr>
        <p:xfrm>
          <a:off x="3886200" y="7459743"/>
          <a:ext cx="3628046" cy="1249372"/>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3628046">
                  <a:extLst>
                    <a:ext uri="{9D8B030D-6E8A-4147-A177-3AD203B41FA5}">
                      <a16:colId xmlns:a16="http://schemas.microsoft.com/office/drawing/2014/main" val="2031054560"/>
                    </a:ext>
                  </a:extLst>
                </a:gridCol>
              </a:tblGrid>
              <a:tr h="199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00" dirty="0">
                          <a:effectLst>
                            <a:outerShdw blurRad="38100" dist="38100" dir="2700000" algn="tl">
                              <a:srgbClr val="000000">
                                <a:alpha val="43137"/>
                              </a:srgbClr>
                            </a:outerShdw>
                          </a:effectLst>
                        </a:rPr>
                        <a:t>Participants</a:t>
                      </a:r>
                      <a:endParaRPr lang="en-CA" sz="14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chemeClr val="accent2">
                        <a:lumMod val="75000"/>
                      </a:schemeClr>
                    </a:solidFill>
                  </a:tcPr>
                </a:tc>
                <a:extLst>
                  <a:ext uri="{0D108BD9-81ED-4DB2-BD59-A6C34878D82A}">
                    <a16:rowId xmlns:a16="http://schemas.microsoft.com/office/drawing/2014/main" val="1988386198"/>
                  </a:ext>
                </a:extLst>
              </a:tr>
              <a:tr h="944572">
                <a:tc>
                  <a:txBody>
                    <a:bodyPr/>
                    <a:lstStyle/>
                    <a:p>
                      <a:pPr marL="171450" marR="0" lvl="0" indent="-171450">
                        <a:lnSpc>
                          <a:spcPct val="112000"/>
                        </a:lnSpc>
                        <a:spcBef>
                          <a:spcPts val="0"/>
                        </a:spcBef>
                        <a:spcAft>
                          <a:spcPts val="0"/>
                        </a:spcAft>
                        <a:buFont typeface="Wingdings" panose="05000000000000000000" pitchFamily="2" charset="2"/>
                        <a:buChar char="ü"/>
                      </a:pPr>
                      <a:r>
                        <a:rPr lang="en-US" sz="1200" b="0" kern="100" dirty="0">
                          <a:solidFill>
                            <a:schemeClr val="tx1"/>
                          </a:solidFill>
                          <a:effectLst/>
                        </a:rPr>
                        <a:t>The training will be of specific interest to coaches, workplace, family and other mediators (interpersonal conflicts), HR Professionals, lawyers, leaders and others who work with people in conflict.</a:t>
                      </a:r>
                    </a:p>
                  </a:txBody>
                  <a:tcPr>
                    <a:lnT w="38100" cmpd="sng">
                      <a:noFill/>
                    </a:lnT>
                    <a:solidFill>
                      <a:schemeClr val="accent2">
                        <a:lumMod val="20000"/>
                        <a:lumOff val="80000"/>
                      </a:schemeClr>
                    </a:solidFill>
                  </a:tcPr>
                </a:tc>
                <a:extLst>
                  <a:ext uri="{0D108BD9-81ED-4DB2-BD59-A6C34878D82A}">
                    <a16:rowId xmlns:a16="http://schemas.microsoft.com/office/drawing/2014/main" val="3292730243"/>
                  </a:ext>
                </a:extLst>
              </a:tr>
            </a:tbl>
          </a:graphicData>
        </a:graphic>
      </p:graphicFrame>
      <p:graphicFrame>
        <p:nvGraphicFramePr>
          <p:cNvPr id="13" name="Table 12">
            <a:extLst>
              <a:ext uri="{FF2B5EF4-FFF2-40B4-BE49-F238E27FC236}">
                <a16:creationId xmlns:a16="http://schemas.microsoft.com/office/drawing/2014/main" id="{8AA0BDC4-472D-5056-7F47-CCF94866CF43}"/>
              </a:ext>
            </a:extLst>
          </p:cNvPr>
          <p:cNvGraphicFramePr>
            <a:graphicFrameLocks noGrp="1"/>
          </p:cNvGraphicFramePr>
          <p:nvPr>
            <p:extLst>
              <p:ext uri="{D42A27DB-BD31-4B8C-83A1-F6EECF244321}">
                <p14:modId xmlns:p14="http://schemas.microsoft.com/office/powerpoint/2010/main" val="777633898"/>
              </p:ext>
            </p:extLst>
          </p:nvPr>
        </p:nvGraphicFramePr>
        <p:xfrm>
          <a:off x="2635499" y="1760029"/>
          <a:ext cx="4893320" cy="1508760"/>
        </p:xfrm>
        <a:graphic>
          <a:graphicData uri="http://schemas.openxmlformats.org/drawingml/2006/table">
            <a:tbl>
              <a:tblPr firstRow="1" bandRow="1">
                <a:tableStyleId>{5C22544A-7EE6-4342-B048-85BDC9FD1C3A}</a:tableStyleId>
              </a:tblPr>
              <a:tblGrid>
                <a:gridCol w="2446660">
                  <a:extLst>
                    <a:ext uri="{9D8B030D-6E8A-4147-A177-3AD203B41FA5}">
                      <a16:colId xmlns:a16="http://schemas.microsoft.com/office/drawing/2014/main" val="1568687046"/>
                    </a:ext>
                  </a:extLst>
                </a:gridCol>
                <a:gridCol w="2446660">
                  <a:extLst>
                    <a:ext uri="{9D8B030D-6E8A-4147-A177-3AD203B41FA5}">
                      <a16:colId xmlns:a16="http://schemas.microsoft.com/office/drawing/2014/main" val="1767390322"/>
                    </a:ext>
                  </a:extLst>
                </a:gridCol>
              </a:tblGrid>
              <a:tr h="1504414">
                <a:tc>
                  <a:txBody>
                    <a:bodyPr/>
                    <a:lstStyle/>
                    <a:p>
                      <a:pPr marL="0" marR="0" lvl="0" indent="0" algn="l" defTabSz="777240" rtl="0" eaLnBrk="1" fontAlgn="auto" latinLnBrk="0" hangingPunct="1">
                        <a:lnSpc>
                          <a:spcPct val="100000"/>
                        </a:lnSpc>
                        <a:spcBef>
                          <a:spcPts val="1200"/>
                        </a:spcBef>
                        <a:spcAft>
                          <a:spcPts val="0"/>
                        </a:spcAft>
                        <a:buClrTx/>
                        <a:buSzTx/>
                        <a:buFontTx/>
                        <a:buNone/>
                        <a:tabLst/>
                        <a:defRPr/>
                      </a:pPr>
                      <a:r>
                        <a:rPr lang="en-US" sz="1100" b="0" kern="100" dirty="0">
                          <a:solidFill>
                            <a:schemeClr val="tx1"/>
                          </a:solidFill>
                          <a:effectLst/>
                          <a:latin typeface="+mn-lt"/>
                          <a:ea typeface="Calibri" panose="020F0502020204030204" pitchFamily="34" charset="0"/>
                          <a:cs typeface="Times New Roman" panose="02020603050405020304" pitchFamily="18" charset="0"/>
                        </a:rPr>
                        <a:t>This comprehensive workshop will equip you with the essential knowledge and tools to effectively coach people, on a one-on-one basis, to manage and engage in their interpersonal disputes.</a:t>
                      </a:r>
                    </a:p>
                    <a:p>
                      <a:pPr marL="0" marR="0" lvl="0" indent="0" algn="l" defTabSz="777240" rtl="0" eaLnBrk="1" fontAlgn="auto" latinLnBrk="0" hangingPunct="1">
                        <a:lnSpc>
                          <a:spcPct val="100000"/>
                        </a:lnSpc>
                        <a:spcBef>
                          <a:spcPts val="600"/>
                        </a:spcBef>
                        <a:spcAft>
                          <a:spcPts val="0"/>
                        </a:spcAft>
                        <a:buClrTx/>
                        <a:buSzTx/>
                        <a:buFontTx/>
                        <a:buNone/>
                        <a:tabLst/>
                        <a:defRPr/>
                      </a:pPr>
                      <a:r>
                        <a:rPr lang="en-US" sz="1100" b="0" kern="100" dirty="0">
                          <a:solidFill>
                            <a:schemeClr val="tx1"/>
                          </a:solidFill>
                          <a:effectLst/>
                          <a:latin typeface="+mn-lt"/>
                          <a:ea typeface="Calibri" panose="020F0502020204030204" pitchFamily="34" charset="0"/>
                          <a:cs typeface="Times New Roman" panose="02020603050405020304" pitchFamily="18" charset="0"/>
                        </a:rPr>
                        <a:t>You will also gain increased understanding about several conflict concepts and strengthen your insights</a:t>
                      </a:r>
                      <a:endParaRPr lang="en-CA" sz="1100"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kern="100" dirty="0">
                          <a:solidFill>
                            <a:schemeClr val="tx1"/>
                          </a:solidFill>
                          <a:effectLst/>
                          <a:latin typeface="+mn-lt"/>
                          <a:ea typeface="Calibri" panose="020F0502020204030204" pitchFamily="34" charset="0"/>
                          <a:cs typeface="Times New Roman" panose="02020603050405020304" pitchFamily="18" charset="0"/>
                        </a:rPr>
                        <a:t>about the dynamics that commonly lead to disputes. </a:t>
                      </a:r>
                    </a:p>
                    <a:p>
                      <a:pPr marL="0" marR="0" lvl="0" indent="0" algn="l" defTabSz="777240" rtl="0" eaLnBrk="1" fontAlgn="auto" latinLnBrk="0" hangingPunct="1">
                        <a:lnSpc>
                          <a:spcPct val="100000"/>
                        </a:lnSpc>
                        <a:spcBef>
                          <a:spcPts val="600"/>
                        </a:spcBef>
                        <a:spcAft>
                          <a:spcPts val="0"/>
                        </a:spcAft>
                        <a:buClrTx/>
                        <a:buSzTx/>
                        <a:buFontTx/>
                        <a:buNone/>
                        <a:tabLst/>
                        <a:defRPr/>
                      </a:pPr>
                      <a:r>
                        <a:rPr lang="en-CA" sz="1100" b="0" kern="100" dirty="0">
                          <a:solidFill>
                            <a:schemeClr val="tx1"/>
                          </a:solidFill>
                          <a:effectLst/>
                          <a:latin typeface="+mn-lt"/>
                          <a:ea typeface="Cambria" panose="02040503050406030204" pitchFamily="18" charset="0"/>
                          <a:cs typeface="Times New Roman" panose="02020603050405020304" pitchFamily="18" charset="0"/>
                        </a:rPr>
                        <a:t>Elevate your expertise, in whatever capacity you work with people in conflict, by learning a unique model for coaching </a:t>
                      </a:r>
                      <a:r>
                        <a:rPr lang="en-US" sz="1100" b="0" kern="100" dirty="0">
                          <a:solidFill>
                            <a:schemeClr val="tx1"/>
                          </a:solidFill>
                          <a:effectLst/>
                          <a:latin typeface="+mn-lt"/>
                          <a:ea typeface="Cambria" panose="02040503050406030204" pitchFamily="18" charset="0"/>
                          <a:cs typeface="Times New Roman" panose="02020603050405020304" pitchFamily="18" charset="0"/>
                        </a:rPr>
                        <a:t>others to gain increased competence and confidence to more effectively manage their conflicts.</a:t>
                      </a:r>
                      <a:endParaRPr lang="en-CA" sz="1100"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0763995"/>
                  </a:ext>
                </a:extLst>
              </a:tr>
            </a:tbl>
          </a:graphicData>
        </a:graphic>
      </p:graphicFrame>
    </p:spTree>
    <p:extLst>
      <p:ext uri="{BB962C8B-B14F-4D97-AF65-F5344CB8AC3E}">
        <p14:creationId xmlns:p14="http://schemas.microsoft.com/office/powerpoint/2010/main" val="347365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3A679801-7D6D-0F46-9882-1C7D510DA3F8}"/>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pSp>
        <p:nvGrpSpPr>
          <p:cNvPr id="19" name="Group 18">
            <a:extLst>
              <a:ext uri="{FF2B5EF4-FFF2-40B4-BE49-F238E27FC236}">
                <a16:creationId xmlns:a16="http://schemas.microsoft.com/office/drawing/2014/main" id="{AA88F0DE-DE6A-7BE2-1AE4-A69B27AFDA94}"/>
              </a:ext>
            </a:extLst>
          </p:cNvPr>
          <p:cNvGrpSpPr/>
          <p:nvPr/>
        </p:nvGrpSpPr>
        <p:grpSpPr>
          <a:xfrm>
            <a:off x="727972" y="4588728"/>
            <a:ext cx="4442828" cy="1236172"/>
            <a:chOff x="432162" y="4976338"/>
            <a:chExt cx="4442828" cy="1236172"/>
          </a:xfrm>
        </p:grpSpPr>
        <p:sp>
          <p:nvSpPr>
            <p:cNvPr id="16" name="TextBox 15">
              <a:extLst>
                <a:ext uri="{FF2B5EF4-FFF2-40B4-BE49-F238E27FC236}">
                  <a16:creationId xmlns:a16="http://schemas.microsoft.com/office/drawing/2014/main" id="{A51CB6D5-1EF8-7B1E-0FB2-0B743AEC2A2A}"/>
                </a:ext>
              </a:extLst>
            </p:cNvPr>
            <p:cNvSpPr txBox="1"/>
            <p:nvPr/>
          </p:nvSpPr>
          <p:spPr>
            <a:xfrm>
              <a:off x="1663526" y="4976338"/>
              <a:ext cx="3211464" cy="1236172"/>
            </a:xfrm>
            <a:prstGeom prst="rect">
              <a:avLst/>
            </a:prstGeom>
            <a:noFill/>
          </p:spPr>
          <p:txBody>
            <a:bodyPr wrap="square" rtlCol="0">
              <a:spAutoFit/>
            </a:bodyPr>
            <a:lstStyle/>
            <a:p>
              <a:pPr marL="0" marR="0">
                <a:lnSpc>
                  <a:spcPct val="112000"/>
                </a:lnSpc>
                <a:spcBef>
                  <a:spcPts val="0"/>
                </a:spcBef>
                <a:spcAft>
                  <a:spcPts val="0"/>
                </a:spcAft>
              </a:pPr>
              <a:r>
                <a:rPr lang="en-CA" sz="1100" kern="100" dirty="0">
                  <a:effectLst/>
                  <a:latin typeface="Calibri" panose="020F0502020204030204" pitchFamily="34" charset="0"/>
                  <a:ea typeface="Calibri" panose="020F0502020204030204" pitchFamily="34" charset="0"/>
                  <a:cs typeface="Times New Roman" panose="02020603050405020304" pitchFamily="18" charset="0"/>
                </a:rPr>
                <a:t>The CINERGY® conflict management coaching workshop has been approved and certified by the International Coaching Federation (ICF). Participants who successfully complete this program will receive continuing education credits that can be applied towards any ICF coaching </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designation</a:t>
              </a:r>
              <a:r>
                <a:rPr lang="en-CA"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5" name="Picture 14">
              <a:extLst>
                <a:ext uri="{FF2B5EF4-FFF2-40B4-BE49-F238E27FC236}">
                  <a16:creationId xmlns:a16="http://schemas.microsoft.com/office/drawing/2014/main" id="{54015424-9577-6A31-DC7C-0B51E0152A71}"/>
                </a:ext>
              </a:extLst>
            </p:cNvPr>
            <p:cNvPicPr>
              <a:picLocks noChangeAspect="1"/>
            </p:cNvPicPr>
            <p:nvPr/>
          </p:nvPicPr>
          <p:blipFill>
            <a:blip r:embed="rId2"/>
            <a:stretch>
              <a:fillRect/>
            </a:stretch>
          </p:blipFill>
          <p:spPr>
            <a:xfrm>
              <a:off x="432162" y="5012618"/>
              <a:ext cx="1212314" cy="623351"/>
            </a:xfrm>
            <a:prstGeom prst="rect">
              <a:avLst/>
            </a:prstGeom>
          </p:spPr>
        </p:pic>
      </p:grpSp>
      <p:graphicFrame>
        <p:nvGraphicFramePr>
          <p:cNvPr id="22" name="Table 21">
            <a:extLst>
              <a:ext uri="{FF2B5EF4-FFF2-40B4-BE49-F238E27FC236}">
                <a16:creationId xmlns:a16="http://schemas.microsoft.com/office/drawing/2014/main" id="{9F280A7F-6392-8B20-2385-D26BD0F4BEAD}"/>
              </a:ext>
            </a:extLst>
          </p:cNvPr>
          <p:cNvGraphicFramePr>
            <a:graphicFrameLocks noGrp="1"/>
          </p:cNvGraphicFramePr>
          <p:nvPr>
            <p:extLst>
              <p:ext uri="{D42A27DB-BD31-4B8C-83A1-F6EECF244321}">
                <p14:modId xmlns:p14="http://schemas.microsoft.com/office/powerpoint/2010/main" val="1026727436"/>
              </p:ext>
            </p:extLst>
          </p:nvPr>
        </p:nvGraphicFramePr>
        <p:xfrm>
          <a:off x="538479" y="356655"/>
          <a:ext cx="6813847" cy="1695085"/>
        </p:xfrm>
        <a:graphic>
          <a:graphicData uri="http://schemas.openxmlformats.org/drawingml/2006/table">
            <a:tbl>
              <a:tblPr firstRow="1" bandRow="1">
                <a:tableStyleId>{5C22544A-7EE6-4342-B048-85BDC9FD1C3A}</a:tableStyleId>
              </a:tblPr>
              <a:tblGrid>
                <a:gridCol w="2738121">
                  <a:extLst>
                    <a:ext uri="{9D8B030D-6E8A-4147-A177-3AD203B41FA5}">
                      <a16:colId xmlns:a16="http://schemas.microsoft.com/office/drawing/2014/main" val="3743868898"/>
                    </a:ext>
                  </a:extLst>
                </a:gridCol>
                <a:gridCol w="4075726">
                  <a:extLst>
                    <a:ext uri="{9D8B030D-6E8A-4147-A177-3AD203B41FA5}">
                      <a16:colId xmlns:a16="http://schemas.microsoft.com/office/drawing/2014/main" val="3050924557"/>
                    </a:ext>
                  </a:extLst>
                </a:gridCol>
              </a:tblGrid>
              <a:tr h="1695085">
                <a:tc>
                  <a:txBody>
                    <a:bodyPr/>
                    <a:lstStyle/>
                    <a:p>
                      <a:pPr algn="ctr"/>
                      <a:r>
                        <a:rPr lang="en-US" sz="1400" i="0" kern="1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For over 20 years thousands of people have been trained around the world - virtually and in-person - in the unique and highly effective CINERGY® model of conflict management coaching </a:t>
                      </a:r>
                      <a:endParaRPr lang="en-CA" sz="1400" i="0" dirty="0">
                        <a:effectLst>
                          <a:outerShdw blurRad="38100" dist="38100" dir="2700000" algn="tl">
                            <a:srgbClr val="000000">
                              <a:alpha val="43137"/>
                            </a:srgbClr>
                          </a:outerShdw>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CA"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CINERGY® model is a 7-step process that seamlessly blends the principles of conflict management, coaching, and neuroscience to transform how individuals approach and manage conflict.  For over two decades, thousands of people worldwide have learned this unique methodology, empowering them to navigate conflict with greater confidence, competence, and effectiveness.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1690099218"/>
                  </a:ext>
                </a:extLst>
              </a:tr>
            </a:tbl>
          </a:graphicData>
        </a:graphic>
      </p:graphicFrame>
      <p:grpSp>
        <p:nvGrpSpPr>
          <p:cNvPr id="2" name="Group 1">
            <a:extLst>
              <a:ext uri="{FF2B5EF4-FFF2-40B4-BE49-F238E27FC236}">
                <a16:creationId xmlns:a16="http://schemas.microsoft.com/office/drawing/2014/main" id="{4EB8DC74-C7B2-9386-ED72-CAC09BEB7C49}"/>
              </a:ext>
            </a:extLst>
          </p:cNvPr>
          <p:cNvGrpSpPr/>
          <p:nvPr/>
        </p:nvGrpSpPr>
        <p:grpSpPr>
          <a:xfrm>
            <a:off x="212888" y="6759638"/>
            <a:ext cx="7256436" cy="2942106"/>
            <a:chOff x="195205" y="6782506"/>
            <a:chExt cx="7256436" cy="2689366"/>
          </a:xfrm>
        </p:grpSpPr>
        <p:pic>
          <p:nvPicPr>
            <p:cNvPr id="4" name="Picture 3">
              <a:extLst>
                <a:ext uri="{FF2B5EF4-FFF2-40B4-BE49-F238E27FC236}">
                  <a16:creationId xmlns:a16="http://schemas.microsoft.com/office/drawing/2014/main" id="{7DD19364-E033-C50E-EB5C-BAB2E24A876A}"/>
                </a:ext>
              </a:extLst>
            </p:cNvPr>
            <p:cNvPicPr>
              <a:picLocks noChangeAspect="1"/>
            </p:cNvPicPr>
            <p:nvPr/>
          </p:nvPicPr>
          <p:blipFill>
            <a:blip r:embed="rId3"/>
            <a:stretch>
              <a:fillRect/>
            </a:stretch>
          </p:blipFill>
          <p:spPr>
            <a:xfrm>
              <a:off x="195205" y="8978685"/>
              <a:ext cx="2274412" cy="493187"/>
            </a:xfrm>
            <a:prstGeom prst="rect">
              <a:avLst/>
            </a:prstGeom>
          </p:spPr>
        </p:pic>
        <p:sp>
          <p:nvSpPr>
            <p:cNvPr id="5" name="TextBox 4">
              <a:extLst>
                <a:ext uri="{FF2B5EF4-FFF2-40B4-BE49-F238E27FC236}">
                  <a16:creationId xmlns:a16="http://schemas.microsoft.com/office/drawing/2014/main" id="{65BA4DD9-3CEB-48D1-FF61-8B927869352C}"/>
                </a:ext>
              </a:extLst>
            </p:cNvPr>
            <p:cNvSpPr txBox="1"/>
            <p:nvPr/>
          </p:nvSpPr>
          <p:spPr>
            <a:xfrm>
              <a:off x="1970672" y="7333668"/>
              <a:ext cx="5480969" cy="1434819"/>
            </a:xfrm>
            <a:prstGeom prst="rect">
              <a:avLst/>
            </a:prstGeom>
            <a:noFill/>
          </p:spPr>
          <p:txBody>
            <a:bodyPr wrap="square" rtlCol="0">
              <a:spAutoFit/>
            </a:bodyPr>
            <a:lstStyle/>
            <a:p>
              <a:r>
                <a:rPr lang="en-US" sz="1200" dirty="0"/>
                <a:t>Cinnie Noble is the founder of CINERGY® Coaching, a division of Noble Solutions Inc. A former social worker and lawyer, Cinnie is a Chartered Mediator (</a:t>
              </a:r>
              <a:r>
                <a:rPr lang="en-US" sz="1200" dirty="0" err="1"/>
                <a:t>C.Med</a:t>
              </a:r>
              <a:r>
                <a:rPr lang="en-US" sz="1200" dirty="0"/>
                <a:t>) and certified coach (PCC) who has studied and </a:t>
              </a:r>
              <a:r>
                <a:rPr lang="en-US" sz="1200" dirty="0" err="1"/>
                <a:t>practised</a:t>
              </a:r>
              <a:r>
                <a:rPr lang="en-US" sz="1200" dirty="0"/>
                <a:t> a range of conflict management services for over 25 years. Cinnie is a much sought-after speaker and regularly presents nationally and internationally, on conflict management coaching related topics and the many applications of this process. Cinnie is also the author of </a:t>
              </a:r>
              <a:r>
                <a:rPr lang="en-US" sz="1200" i="1" dirty="0"/>
                <a:t>“Conflict Mastery: Questions To Guide You” </a:t>
              </a:r>
              <a:r>
                <a:rPr lang="en-US" sz="1200" dirty="0"/>
                <a:t>and </a:t>
              </a:r>
              <a:r>
                <a:rPr lang="en-US" sz="1200" i="1" dirty="0"/>
                <a:t>“Conflict Management Coaching: The CINERGY™ Model”. </a:t>
              </a:r>
              <a:endParaRPr lang="en-CA" sz="1200" i="1" dirty="0"/>
            </a:p>
          </p:txBody>
        </p:sp>
        <p:sp>
          <p:nvSpPr>
            <p:cNvPr id="6" name="TextBox 5">
              <a:extLst>
                <a:ext uri="{FF2B5EF4-FFF2-40B4-BE49-F238E27FC236}">
                  <a16:creationId xmlns:a16="http://schemas.microsoft.com/office/drawing/2014/main" id="{CED5FB78-3B89-5EE0-7E19-5130354E659D}"/>
                </a:ext>
              </a:extLst>
            </p:cNvPr>
            <p:cNvSpPr txBox="1"/>
            <p:nvPr/>
          </p:nvSpPr>
          <p:spPr>
            <a:xfrm>
              <a:off x="266419" y="6782506"/>
              <a:ext cx="7159096" cy="404646"/>
            </a:xfrm>
            <a:prstGeom prst="round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w="139700" prst="cross"/>
            </a:sp3d>
          </p:spPr>
          <p:txBody>
            <a:bodyPr wrap="square" rtlCol="0">
              <a:spAutoFit/>
            </a:bodyPr>
            <a:lstStyle/>
            <a:p>
              <a:pPr algn="ctr"/>
              <a:r>
                <a:rPr lang="en-US" sz="2000" b="1" i="1" cap="small" dirty="0">
                  <a:solidFill>
                    <a:schemeClr val="bg1"/>
                  </a:solidFill>
                  <a:effectLst>
                    <a:outerShdw blurRad="38100" dist="38100" dir="2700000" algn="tl">
                      <a:srgbClr val="000000">
                        <a:alpha val="43137"/>
                      </a:srgbClr>
                    </a:outerShdw>
                  </a:effectLst>
                </a:rPr>
                <a:t>Cinnie Noble </a:t>
              </a:r>
              <a:r>
                <a:rPr lang="en-US" b="1" i="1" dirty="0">
                  <a:solidFill>
                    <a:schemeClr val="bg1"/>
                  </a:solidFill>
                  <a:effectLst>
                    <a:outerShdw blurRad="38100" dist="38100" dir="2700000" algn="tl">
                      <a:srgbClr val="000000">
                        <a:alpha val="43137"/>
                      </a:srgbClr>
                    </a:outerShdw>
                  </a:effectLst>
                </a:rPr>
                <a:t>- </a:t>
              </a:r>
              <a:r>
                <a:rPr lang="en-US" sz="1600" b="1" dirty="0">
                  <a:solidFill>
                    <a:schemeClr val="bg1"/>
                  </a:solidFill>
                  <a:effectLst>
                    <a:outerShdw blurRad="38100" dist="38100" dir="2700000" algn="tl">
                      <a:srgbClr val="000000">
                        <a:alpha val="43137"/>
                      </a:srgbClr>
                    </a:outerShdw>
                  </a:effectLst>
                </a:rPr>
                <a:t>your workshop instructor</a:t>
              </a:r>
            </a:p>
          </p:txBody>
        </p:sp>
        <p:sp>
          <p:nvSpPr>
            <p:cNvPr id="20" name="TextBox 19">
              <a:extLst>
                <a:ext uri="{FF2B5EF4-FFF2-40B4-BE49-F238E27FC236}">
                  <a16:creationId xmlns:a16="http://schemas.microsoft.com/office/drawing/2014/main" id="{FF18BEF1-19D7-FC69-AFD8-1270B0CB2AE0}"/>
                </a:ext>
              </a:extLst>
            </p:cNvPr>
            <p:cNvSpPr txBox="1"/>
            <p:nvPr/>
          </p:nvSpPr>
          <p:spPr>
            <a:xfrm>
              <a:off x="4945986" y="8856319"/>
              <a:ext cx="2505655" cy="590808"/>
            </a:xfrm>
            <a:prstGeom prst="rect">
              <a:avLst/>
            </a:prstGeom>
            <a:noFill/>
          </p:spPr>
          <p:txBody>
            <a:bodyPr wrap="square" rtlCol="0">
              <a:spAutoFit/>
            </a:bodyPr>
            <a:lstStyle/>
            <a:p>
              <a:pPr marL="0" marR="0" algn="r">
                <a:spcBef>
                  <a:spcPts val="0"/>
                </a:spcBef>
                <a:spcAft>
                  <a:spcPts val="0"/>
                </a:spcAft>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Cinnie Noble</a:t>
              </a:r>
            </a:p>
            <a:p>
              <a:pPr marL="0" marR="0" algn="r">
                <a:spcBef>
                  <a:spcPts val="0"/>
                </a:spcBef>
                <a:spcAft>
                  <a:spcPts val="0"/>
                </a:spcAft>
              </a:pPr>
              <a:r>
                <a:rPr lang="en-CA" sz="1200" b="1" dirty="0">
                  <a:solidFill>
                    <a:srgbClr val="A94C0E"/>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cinnie@cinergycoaching.com</a:t>
              </a:r>
              <a:endParaRPr lang="en-CA" sz="1200" b="1" dirty="0">
                <a:solidFill>
                  <a:srgbClr val="A94C0E"/>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CA" sz="1200" b="1" dirty="0">
                  <a:solidFill>
                    <a:srgbClr val="A94C0E"/>
                  </a:solidFill>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www.cinergycoaching.com</a:t>
              </a:r>
              <a:endParaRPr lang="en-CA" sz="1200" b="1" dirty="0">
                <a:solidFill>
                  <a:srgbClr val="A94C0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8EA670A-3D20-BB0D-EBF0-8323BCC15C35}"/>
                </a:ext>
              </a:extLst>
            </p:cNvPr>
            <p:cNvPicPr>
              <a:picLocks noChangeAspect="1"/>
            </p:cNvPicPr>
            <p:nvPr/>
          </p:nvPicPr>
          <p:blipFill>
            <a:blip r:embed="rId6"/>
            <a:stretch>
              <a:fillRect/>
            </a:stretch>
          </p:blipFill>
          <p:spPr>
            <a:xfrm>
              <a:off x="2984641" y="8947125"/>
              <a:ext cx="1886155" cy="524747"/>
            </a:xfrm>
            <a:prstGeom prst="rect">
              <a:avLst/>
            </a:prstGeom>
          </p:spPr>
        </p:pic>
      </p:grpSp>
      <p:sp>
        <p:nvSpPr>
          <p:cNvPr id="12" name="TextBox 11">
            <a:extLst>
              <a:ext uri="{FF2B5EF4-FFF2-40B4-BE49-F238E27FC236}">
                <a16:creationId xmlns:a16="http://schemas.microsoft.com/office/drawing/2014/main" id="{A031ACFB-6DA0-4235-6459-DF849527096F}"/>
              </a:ext>
            </a:extLst>
          </p:cNvPr>
          <p:cNvSpPr txBox="1"/>
          <p:nvPr/>
        </p:nvSpPr>
        <p:spPr>
          <a:xfrm>
            <a:off x="212888" y="6288151"/>
            <a:ext cx="7346623" cy="292388"/>
          </a:xfrm>
          <a:prstGeom prst="rect">
            <a:avLst/>
          </a:prstGeom>
          <a:noFill/>
        </p:spPr>
        <p:txBody>
          <a:bodyPr wrap="square" rtlCol="0">
            <a:spAutoFit/>
          </a:bodyPr>
          <a:lstStyle/>
          <a:p>
            <a:r>
              <a:rPr lang="en-CA" sz="1300" b="1" kern="100" dirty="0">
                <a:effectLst/>
                <a:ea typeface="Cambria" panose="02040503050406030204" pitchFamily="18" charset="0"/>
                <a:cs typeface="Times New Roman" panose="02020603050405020304" pitchFamily="18" charset="0"/>
              </a:rPr>
              <a:t>Take your conflict management skills to the next level and make a positive impact on the lives of others. </a:t>
            </a:r>
          </a:p>
        </p:txBody>
      </p:sp>
      <p:graphicFrame>
        <p:nvGraphicFramePr>
          <p:cNvPr id="9" name="Table 8">
            <a:extLst>
              <a:ext uri="{FF2B5EF4-FFF2-40B4-BE49-F238E27FC236}">
                <a16:creationId xmlns:a16="http://schemas.microsoft.com/office/drawing/2014/main" id="{DEABAED8-24B7-C93F-A894-5CF7104AF1A8}"/>
              </a:ext>
            </a:extLst>
          </p:cNvPr>
          <p:cNvGraphicFramePr>
            <a:graphicFrameLocks noGrp="1"/>
          </p:cNvGraphicFramePr>
          <p:nvPr>
            <p:extLst>
              <p:ext uri="{D42A27DB-BD31-4B8C-83A1-F6EECF244321}">
                <p14:modId xmlns:p14="http://schemas.microsoft.com/office/powerpoint/2010/main" val="730983407"/>
              </p:ext>
            </p:extLst>
          </p:nvPr>
        </p:nvGraphicFramePr>
        <p:xfrm>
          <a:off x="564772" y="2515313"/>
          <a:ext cx="4769228" cy="1635814"/>
        </p:xfrm>
        <a:graphic>
          <a:graphicData uri="http://schemas.openxmlformats.org/drawingml/2006/table">
            <a:tbl>
              <a:tblPr firstRow="1" bandRow="1">
                <a:tableStyleId>{8A107856-5554-42FB-B03E-39F5DBC370BA}</a:tableStyleId>
              </a:tblPr>
              <a:tblGrid>
                <a:gridCol w="1031346">
                  <a:extLst>
                    <a:ext uri="{9D8B030D-6E8A-4147-A177-3AD203B41FA5}">
                      <a16:colId xmlns:a16="http://schemas.microsoft.com/office/drawing/2014/main" val="2218931973"/>
                    </a:ext>
                  </a:extLst>
                </a:gridCol>
                <a:gridCol w="3737882">
                  <a:extLst>
                    <a:ext uri="{9D8B030D-6E8A-4147-A177-3AD203B41FA5}">
                      <a16:colId xmlns:a16="http://schemas.microsoft.com/office/drawing/2014/main" val="3556457595"/>
                    </a:ext>
                  </a:extLst>
                </a:gridCol>
              </a:tblGrid>
              <a:tr h="759796">
                <a:tc>
                  <a:txBody>
                    <a:bodyPr/>
                    <a:lstStyle/>
                    <a:p>
                      <a:pPr algn="r"/>
                      <a:r>
                        <a:rPr lang="en-CA" sz="1400" dirty="0"/>
                        <a:t>Workshop Dates:</a:t>
                      </a:r>
                    </a:p>
                  </a:txBody>
                  <a:tcPr anchor="ctr"/>
                </a:tc>
                <a:tc>
                  <a:txBody>
                    <a:bodyPr/>
                    <a:lstStyle/>
                    <a:p>
                      <a:pPr marL="0" indent="0" algn="l">
                        <a:buFont typeface="Arial" panose="020B0604020202020204" pitchFamily="34" charset="0"/>
                        <a:buNone/>
                      </a:pPr>
                      <a:r>
                        <a:rPr lang="en-CA" sz="1300" dirty="0"/>
                        <a:t>August 4 - 20, 2026</a:t>
                      </a:r>
                    </a:p>
                    <a:p>
                      <a:pPr marL="0" indent="0" algn="l">
                        <a:buFont typeface="Arial" panose="020B0604020202020204" pitchFamily="34" charset="0"/>
                        <a:buNone/>
                      </a:pPr>
                      <a:r>
                        <a:rPr lang="en-CA" sz="1300" dirty="0"/>
                        <a:t>(</a:t>
                      </a:r>
                      <a:r>
                        <a:rPr lang="en-CA" sz="1100" dirty="0"/>
                        <a:t>see Session Schedule for details)</a:t>
                      </a:r>
                      <a:endParaRPr lang="en-CA" sz="1300" dirty="0"/>
                    </a:p>
                    <a:p>
                      <a:pPr marL="171450" indent="-171450" algn="l">
                        <a:spcAft>
                          <a:spcPts val="600"/>
                        </a:spcAft>
                        <a:buFont typeface="Arial" panose="020B0604020202020204" pitchFamily="34" charset="0"/>
                        <a:buChar char="•"/>
                      </a:pPr>
                      <a:r>
                        <a:rPr lang="en-CA" sz="1200" dirty="0"/>
                        <a:t>Registration deadline July 4, 2026</a:t>
                      </a:r>
                    </a:p>
                  </a:txBody>
                  <a:tcPr anchor="ctr"/>
                </a:tc>
                <a:extLst>
                  <a:ext uri="{0D108BD9-81ED-4DB2-BD59-A6C34878D82A}">
                    <a16:rowId xmlns:a16="http://schemas.microsoft.com/office/drawing/2014/main" val="1582173792"/>
                  </a:ext>
                </a:extLst>
              </a:tr>
              <a:tr h="586847">
                <a:tc>
                  <a:txBody>
                    <a:bodyPr/>
                    <a:lstStyle/>
                    <a:p>
                      <a:pPr algn="r"/>
                      <a:r>
                        <a:rPr lang="en-CA" sz="1400" b="1" dirty="0"/>
                        <a:t>Cost:</a:t>
                      </a:r>
                    </a:p>
                  </a:txBody>
                  <a:tcPr anchor="ctr"/>
                </a:tc>
                <a:tc>
                  <a:txBody>
                    <a:bodyPr/>
                    <a:lstStyle/>
                    <a:p>
                      <a:pPr algn="l"/>
                      <a:r>
                        <a:rPr lang="en-CA" sz="1300" b="1" dirty="0"/>
                        <a:t>$2,700.00 CDN/person </a:t>
                      </a:r>
                      <a:r>
                        <a:rPr lang="en-CA" sz="1200" b="1" dirty="0"/>
                        <a:t>(+13% HST* = $3,051.00 CDN) </a:t>
                      </a:r>
                    </a:p>
                    <a:p>
                      <a:pPr algn="l">
                        <a:spcBef>
                          <a:spcPts val="300"/>
                        </a:spcBef>
                        <a:spcAft>
                          <a:spcPts val="300"/>
                        </a:spcAft>
                      </a:pPr>
                      <a:r>
                        <a:rPr lang="en-CA" sz="1300" b="1" dirty="0"/>
                        <a:t>$2,450.00 US/person</a:t>
                      </a:r>
                    </a:p>
                  </a:txBody>
                  <a:tcPr anchor="ctr"/>
                </a:tc>
                <a:extLst>
                  <a:ext uri="{0D108BD9-81ED-4DB2-BD59-A6C34878D82A}">
                    <a16:rowId xmlns:a16="http://schemas.microsoft.com/office/drawing/2014/main" val="1942770904"/>
                  </a:ext>
                </a:extLst>
              </a:tr>
              <a:tr h="289171">
                <a:tc gridSpan="2">
                  <a:txBody>
                    <a:bodyPr/>
                    <a:lstStyle/>
                    <a:p>
                      <a:pPr algn="ctr"/>
                      <a:r>
                        <a:rPr lang="en-US" sz="1100" dirty="0"/>
                        <a:t>(*HST applicable to Canadian registrants)</a:t>
                      </a:r>
                    </a:p>
                  </a:txBody>
                  <a:tcPr anchor="ctr"/>
                </a:tc>
                <a:tc hMerge="1">
                  <a:txBody>
                    <a:bodyPr/>
                    <a:lstStyle/>
                    <a:p>
                      <a:endParaRPr lang="en-CA" dirty="0"/>
                    </a:p>
                  </a:txBody>
                  <a:tcPr/>
                </a:tc>
                <a:extLst>
                  <a:ext uri="{0D108BD9-81ED-4DB2-BD59-A6C34878D82A}">
                    <a16:rowId xmlns:a16="http://schemas.microsoft.com/office/drawing/2014/main" val="1053988872"/>
                  </a:ext>
                </a:extLst>
              </a:tr>
            </a:tbl>
          </a:graphicData>
        </a:graphic>
      </p:graphicFrame>
      <p:grpSp>
        <p:nvGrpSpPr>
          <p:cNvPr id="18" name="Group 17">
            <a:extLst>
              <a:ext uri="{FF2B5EF4-FFF2-40B4-BE49-F238E27FC236}">
                <a16:creationId xmlns:a16="http://schemas.microsoft.com/office/drawing/2014/main" id="{5970FF4F-1052-0B99-B479-25BCBD79A40F}"/>
              </a:ext>
            </a:extLst>
          </p:cNvPr>
          <p:cNvGrpSpPr/>
          <p:nvPr/>
        </p:nvGrpSpPr>
        <p:grpSpPr>
          <a:xfrm>
            <a:off x="5714677" y="2247167"/>
            <a:ext cx="1637650" cy="3657160"/>
            <a:chOff x="5476305" y="2364112"/>
            <a:chExt cx="1637650" cy="3657160"/>
          </a:xfrm>
        </p:grpSpPr>
        <p:sp>
          <p:nvSpPr>
            <p:cNvPr id="7" name="TextBox 6">
              <a:extLst>
                <a:ext uri="{FF2B5EF4-FFF2-40B4-BE49-F238E27FC236}">
                  <a16:creationId xmlns:a16="http://schemas.microsoft.com/office/drawing/2014/main" id="{158A16E5-9DC8-195D-01B3-C4708FD1F45B}"/>
                </a:ext>
              </a:extLst>
            </p:cNvPr>
            <p:cNvSpPr txBox="1"/>
            <p:nvPr/>
          </p:nvSpPr>
          <p:spPr>
            <a:xfrm>
              <a:off x="5476305" y="4913276"/>
              <a:ext cx="1637650" cy="1107996"/>
            </a:xfrm>
            <a:prstGeom prst="rect">
              <a:avLst/>
            </a:prstGeom>
            <a:noFill/>
          </p:spPr>
          <p:txBody>
            <a:bodyPr wrap="square" rtlCol="0">
              <a:spAutoFit/>
            </a:bodyPr>
            <a:lstStyle/>
            <a:p>
              <a:pPr algn="ctr"/>
              <a:r>
                <a:rPr lang="en-US" sz="1100" dirty="0"/>
                <a:t>Participants are required to purchase the book </a:t>
              </a:r>
              <a:r>
                <a:rPr lang="en-US" sz="1100" b="1" dirty="0"/>
                <a:t>“Conflict Management Coaching: The CINERGY Model” </a:t>
              </a:r>
              <a:r>
                <a:rPr lang="en-US" sz="1100" dirty="0"/>
                <a:t>available at major book stores.</a:t>
              </a:r>
              <a:endParaRPr lang="en-CA" sz="1100" dirty="0"/>
            </a:p>
          </p:txBody>
        </p:sp>
        <p:pic>
          <p:nvPicPr>
            <p:cNvPr id="13" name="Picture 12">
              <a:extLst>
                <a:ext uri="{FF2B5EF4-FFF2-40B4-BE49-F238E27FC236}">
                  <a16:creationId xmlns:a16="http://schemas.microsoft.com/office/drawing/2014/main" id="{61ED8FB4-A403-AA13-79D5-2115C41510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6305" y="2364112"/>
              <a:ext cx="1637650" cy="2414485"/>
            </a:xfrm>
            <a:prstGeom prst="rect">
              <a:avLst/>
            </a:prstGeom>
            <a:effectLst>
              <a:outerShdw blurRad="50800" dist="38100" dir="2700000" algn="tl" rotWithShape="0">
                <a:prstClr val="black">
                  <a:alpha val="40000"/>
                </a:prstClr>
              </a:outerShdw>
            </a:effectLst>
          </p:spPr>
        </p:pic>
      </p:grpSp>
      <p:pic>
        <p:nvPicPr>
          <p:cNvPr id="8" name="Picture 7">
            <a:extLst>
              <a:ext uri="{FF2B5EF4-FFF2-40B4-BE49-F238E27FC236}">
                <a16:creationId xmlns:a16="http://schemas.microsoft.com/office/drawing/2014/main" id="{0CBA5DA4-3004-70A4-5272-5366FBAF567C}"/>
              </a:ext>
            </a:extLst>
          </p:cNvPr>
          <p:cNvPicPr>
            <a:picLocks noChangeAspect="1"/>
          </p:cNvPicPr>
          <p:nvPr/>
        </p:nvPicPr>
        <p:blipFill>
          <a:blip r:embed="rId8"/>
          <a:stretch>
            <a:fillRect/>
          </a:stretch>
        </p:blipFill>
        <p:spPr>
          <a:xfrm>
            <a:off x="431880" y="7280273"/>
            <a:ext cx="1478098" cy="1711059"/>
          </a:xfrm>
          <a:prstGeom prst="rect">
            <a:avLst/>
          </a:prstGeom>
          <a:effectLst/>
        </p:spPr>
      </p:pic>
    </p:spTree>
    <p:extLst>
      <p:ext uri="{BB962C8B-B14F-4D97-AF65-F5344CB8AC3E}">
        <p14:creationId xmlns:p14="http://schemas.microsoft.com/office/powerpoint/2010/main" val="775443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631</TotalTime>
  <Words>772</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Cambria</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Sharad Kerur</dc:creator>
  <cp:lastModifiedBy>CINERGY Coaching</cp:lastModifiedBy>
  <cp:revision>142</cp:revision>
  <cp:lastPrinted>2023-11-15T17:07:16Z</cp:lastPrinted>
  <dcterms:created xsi:type="dcterms:W3CDTF">2023-11-14T15:29:21Z</dcterms:created>
  <dcterms:modified xsi:type="dcterms:W3CDTF">2025-09-06T19:53:10Z</dcterms:modified>
</cp:coreProperties>
</file>